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2274AF-98AC-40BA-8B61-4775F247CB3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BD84FA8-953B-4C28-B001-FD424CD7536D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-агрессия и жестокость по отношению к окружающим</a:t>
          </a:r>
          <a:r>
            <a:rPr lang="ru-RU" sz="1100" dirty="0" smtClean="0"/>
            <a:t>;</a:t>
          </a:r>
          <a:endParaRPr lang="ru-RU" sz="1100" dirty="0"/>
        </a:p>
      </dgm:t>
    </dgm:pt>
    <dgm:pt modelId="{7021ED36-0096-4DF5-9EDA-6D6FDA1CFF31}" type="parTrans" cxnId="{13D27470-E850-4AD0-935B-43961884D0AC}">
      <dgm:prSet/>
      <dgm:spPr/>
      <dgm:t>
        <a:bodyPr/>
        <a:lstStyle/>
        <a:p>
          <a:endParaRPr lang="ru-RU"/>
        </a:p>
      </dgm:t>
    </dgm:pt>
    <dgm:pt modelId="{ED3D8268-7B00-4154-AADD-1C32214762AA}" type="sibTrans" cxnId="{13D27470-E850-4AD0-935B-43961884D0AC}">
      <dgm:prSet/>
      <dgm:spPr/>
      <dgm:t>
        <a:bodyPr/>
        <a:lstStyle/>
        <a:p>
          <a:endParaRPr lang="ru-RU"/>
        </a:p>
      </dgm:t>
    </dgm:pt>
    <dgm:pt modelId="{1A7E0F50-A2D5-4D38-B1BE-5D4A6919F175}">
      <dgm:prSet custT="1"/>
      <dgm:spPr/>
      <dgm:t>
        <a:bodyPr/>
        <a:lstStyle/>
        <a:p>
          <a:pPr rtl="0"/>
          <a:r>
            <a:rPr lang="ru-RU" sz="1100" dirty="0" smtClean="0"/>
            <a:t>-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враждебность при общении; склонность разрушать материальные предметы и вещи;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8148ED4-503B-4162-89D4-2014E53F805D}" type="parTrans" cxnId="{C881DF0C-2257-4540-9185-21CB8A64FE22}">
      <dgm:prSet/>
      <dgm:spPr/>
      <dgm:t>
        <a:bodyPr/>
        <a:lstStyle/>
        <a:p>
          <a:endParaRPr lang="ru-RU"/>
        </a:p>
      </dgm:t>
    </dgm:pt>
    <dgm:pt modelId="{0F93D5AD-B3C5-4004-8D79-37FB43990F1F}" type="sibTrans" cxnId="{C881DF0C-2257-4540-9185-21CB8A64FE22}">
      <dgm:prSet/>
      <dgm:spPr/>
      <dgm:t>
        <a:bodyPr/>
        <a:lstStyle/>
        <a:p>
          <a:endParaRPr lang="ru-RU"/>
        </a:p>
      </dgm:t>
    </dgm:pt>
    <dgm:pt modelId="{57E4F4BB-11C5-40FA-8F4C-BFCF479DFC97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-желание расстроить сложившийся уклад жизни близких ему людей; неспособность испытывать эмоции и чувства (может быть постоянной, а может появляться лишь время от времени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3CFC49C6-C378-46BF-9418-41752C59029D}" type="parTrans" cxnId="{186BA011-F737-4C6B-B10E-D6B72515AD23}">
      <dgm:prSet/>
      <dgm:spPr/>
      <dgm:t>
        <a:bodyPr/>
        <a:lstStyle/>
        <a:p>
          <a:endParaRPr lang="ru-RU"/>
        </a:p>
      </dgm:t>
    </dgm:pt>
    <dgm:pt modelId="{74F0EE47-C315-4C70-A14B-285759EB63EA}" type="sibTrans" cxnId="{186BA011-F737-4C6B-B10E-D6B72515AD23}">
      <dgm:prSet/>
      <dgm:spPr/>
      <dgm:t>
        <a:bodyPr/>
        <a:lstStyle/>
        <a:p>
          <a:endParaRPr lang="ru-RU"/>
        </a:p>
      </dgm:t>
    </dgm:pt>
    <dgm:pt modelId="{8A3F04B7-A43C-459D-A40E-ADB31EA473A3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-угроза жизни как чужой, так и собственной</a:t>
          </a:r>
          <a:r>
            <a:rPr lang="ru-RU" sz="1100" dirty="0" smtClean="0"/>
            <a:t>.</a:t>
          </a:r>
          <a:endParaRPr lang="ru-RU" sz="1100" dirty="0"/>
        </a:p>
      </dgm:t>
    </dgm:pt>
    <dgm:pt modelId="{F1D64BF6-83DB-4EA0-8605-227E47558379}" type="sibTrans" cxnId="{F20A0DF4-E693-4E10-8F90-9A5C32832518}">
      <dgm:prSet/>
      <dgm:spPr/>
      <dgm:t>
        <a:bodyPr/>
        <a:lstStyle/>
        <a:p>
          <a:endParaRPr lang="ru-RU"/>
        </a:p>
      </dgm:t>
    </dgm:pt>
    <dgm:pt modelId="{D42BD2E5-1E95-4F22-AC54-E90524129E8B}" type="parTrans" cxnId="{F20A0DF4-E693-4E10-8F90-9A5C32832518}">
      <dgm:prSet/>
      <dgm:spPr/>
      <dgm:t>
        <a:bodyPr/>
        <a:lstStyle/>
        <a:p>
          <a:endParaRPr lang="ru-RU"/>
        </a:p>
      </dgm:t>
    </dgm:pt>
    <dgm:pt modelId="{08BC60DF-03E2-4413-B57C-E50C217FE228}" type="pres">
      <dgm:prSet presAssocID="{8A2274AF-98AC-40BA-8B61-4775F247CB37}" presName="linear" presStyleCnt="0">
        <dgm:presLayoutVars>
          <dgm:animLvl val="lvl"/>
          <dgm:resizeHandles val="exact"/>
        </dgm:presLayoutVars>
      </dgm:prSet>
      <dgm:spPr/>
    </dgm:pt>
    <dgm:pt modelId="{31F492AF-670B-42FF-A27B-66CA07D38515}" type="pres">
      <dgm:prSet presAssocID="{4BD84FA8-953B-4C28-B001-FD424CD7536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B731B0C-6263-470C-B35F-3A887E8D786B}" type="pres">
      <dgm:prSet presAssocID="{ED3D8268-7B00-4154-AADD-1C32214762AA}" presName="spacer" presStyleCnt="0"/>
      <dgm:spPr/>
    </dgm:pt>
    <dgm:pt modelId="{ADA8D20A-0231-4287-830D-DF69908E867E}" type="pres">
      <dgm:prSet presAssocID="{1A7E0F50-A2D5-4D38-B1BE-5D4A6919F17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E4EAF52-CC0B-4FE1-B911-E02C395B8D7E}" type="pres">
      <dgm:prSet presAssocID="{0F93D5AD-B3C5-4004-8D79-37FB43990F1F}" presName="spacer" presStyleCnt="0"/>
      <dgm:spPr/>
    </dgm:pt>
    <dgm:pt modelId="{CE54F804-C7FB-47A2-82C8-D04B31511E31}" type="pres">
      <dgm:prSet presAssocID="{57E4F4BB-11C5-40FA-8F4C-BFCF479DFC9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CDBE919-5FFB-42C7-BB75-3C6A6063B305}" type="pres">
      <dgm:prSet presAssocID="{74F0EE47-C315-4C70-A14B-285759EB63EA}" presName="spacer" presStyleCnt="0"/>
      <dgm:spPr/>
    </dgm:pt>
    <dgm:pt modelId="{0E14FE15-70C6-4339-86BF-542A74403736}" type="pres">
      <dgm:prSet presAssocID="{8A3F04B7-A43C-459D-A40E-ADB31EA473A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BB5E4D-396C-4EA7-83C3-C6BFA007234D}" type="presOf" srcId="{8A2274AF-98AC-40BA-8B61-4775F247CB37}" destId="{08BC60DF-03E2-4413-B57C-E50C217FE228}" srcOrd="0" destOrd="0" presId="urn:microsoft.com/office/officeart/2005/8/layout/vList2"/>
    <dgm:cxn modelId="{F20A0DF4-E693-4E10-8F90-9A5C32832518}" srcId="{8A2274AF-98AC-40BA-8B61-4775F247CB37}" destId="{8A3F04B7-A43C-459D-A40E-ADB31EA473A3}" srcOrd="3" destOrd="0" parTransId="{D42BD2E5-1E95-4F22-AC54-E90524129E8B}" sibTransId="{F1D64BF6-83DB-4EA0-8605-227E47558379}"/>
    <dgm:cxn modelId="{D3270009-19A2-4500-A645-2BFB9B179ED1}" type="presOf" srcId="{1A7E0F50-A2D5-4D38-B1BE-5D4A6919F175}" destId="{ADA8D20A-0231-4287-830D-DF69908E867E}" srcOrd="0" destOrd="0" presId="urn:microsoft.com/office/officeart/2005/8/layout/vList2"/>
    <dgm:cxn modelId="{AFAF7676-8661-47CB-BCD3-D4D30EDB85A2}" type="presOf" srcId="{4BD84FA8-953B-4C28-B001-FD424CD7536D}" destId="{31F492AF-670B-42FF-A27B-66CA07D38515}" srcOrd="0" destOrd="0" presId="urn:microsoft.com/office/officeart/2005/8/layout/vList2"/>
    <dgm:cxn modelId="{13D27470-E850-4AD0-935B-43961884D0AC}" srcId="{8A2274AF-98AC-40BA-8B61-4775F247CB37}" destId="{4BD84FA8-953B-4C28-B001-FD424CD7536D}" srcOrd="0" destOrd="0" parTransId="{7021ED36-0096-4DF5-9EDA-6D6FDA1CFF31}" sibTransId="{ED3D8268-7B00-4154-AADD-1C32214762AA}"/>
    <dgm:cxn modelId="{186BA011-F737-4C6B-B10E-D6B72515AD23}" srcId="{8A2274AF-98AC-40BA-8B61-4775F247CB37}" destId="{57E4F4BB-11C5-40FA-8F4C-BFCF479DFC97}" srcOrd="2" destOrd="0" parTransId="{3CFC49C6-C378-46BF-9418-41752C59029D}" sibTransId="{74F0EE47-C315-4C70-A14B-285759EB63EA}"/>
    <dgm:cxn modelId="{37560C5A-94DF-44BF-A665-91CA3F1E6EC6}" type="presOf" srcId="{8A3F04B7-A43C-459D-A40E-ADB31EA473A3}" destId="{0E14FE15-70C6-4339-86BF-542A74403736}" srcOrd="0" destOrd="0" presId="urn:microsoft.com/office/officeart/2005/8/layout/vList2"/>
    <dgm:cxn modelId="{BAB2213A-E700-4352-A559-C71F9E6656A7}" type="presOf" srcId="{57E4F4BB-11C5-40FA-8F4C-BFCF479DFC97}" destId="{CE54F804-C7FB-47A2-82C8-D04B31511E31}" srcOrd="0" destOrd="0" presId="urn:microsoft.com/office/officeart/2005/8/layout/vList2"/>
    <dgm:cxn modelId="{C881DF0C-2257-4540-9185-21CB8A64FE22}" srcId="{8A2274AF-98AC-40BA-8B61-4775F247CB37}" destId="{1A7E0F50-A2D5-4D38-B1BE-5D4A6919F175}" srcOrd="1" destOrd="0" parTransId="{88148ED4-503B-4162-89D4-2014E53F805D}" sibTransId="{0F93D5AD-B3C5-4004-8D79-37FB43990F1F}"/>
    <dgm:cxn modelId="{146C227E-2E6F-414B-A03E-58A1AF2963AB}" type="presParOf" srcId="{08BC60DF-03E2-4413-B57C-E50C217FE228}" destId="{31F492AF-670B-42FF-A27B-66CA07D38515}" srcOrd="0" destOrd="0" presId="urn:microsoft.com/office/officeart/2005/8/layout/vList2"/>
    <dgm:cxn modelId="{A3FD4E3C-DCA0-40D0-A294-B84F01B26537}" type="presParOf" srcId="{08BC60DF-03E2-4413-B57C-E50C217FE228}" destId="{0B731B0C-6263-470C-B35F-3A887E8D786B}" srcOrd="1" destOrd="0" presId="urn:microsoft.com/office/officeart/2005/8/layout/vList2"/>
    <dgm:cxn modelId="{4E9EBE3B-F9F9-4BB5-8C16-EBC7A400C056}" type="presParOf" srcId="{08BC60DF-03E2-4413-B57C-E50C217FE228}" destId="{ADA8D20A-0231-4287-830D-DF69908E867E}" srcOrd="2" destOrd="0" presId="urn:microsoft.com/office/officeart/2005/8/layout/vList2"/>
    <dgm:cxn modelId="{DB46FC68-DB5A-4690-B0B9-373CFC36BEF3}" type="presParOf" srcId="{08BC60DF-03E2-4413-B57C-E50C217FE228}" destId="{9E4EAF52-CC0B-4FE1-B911-E02C395B8D7E}" srcOrd="3" destOrd="0" presId="urn:microsoft.com/office/officeart/2005/8/layout/vList2"/>
    <dgm:cxn modelId="{01812960-97FF-4BEB-8EE7-3FB5FEE2249D}" type="presParOf" srcId="{08BC60DF-03E2-4413-B57C-E50C217FE228}" destId="{CE54F804-C7FB-47A2-82C8-D04B31511E31}" srcOrd="4" destOrd="0" presId="urn:microsoft.com/office/officeart/2005/8/layout/vList2"/>
    <dgm:cxn modelId="{0F75A682-7E78-4849-9997-15E043F5ADDB}" type="presParOf" srcId="{08BC60DF-03E2-4413-B57C-E50C217FE228}" destId="{BCDBE919-5FFB-42C7-BB75-3C6A6063B305}" srcOrd="5" destOrd="0" presId="urn:microsoft.com/office/officeart/2005/8/layout/vList2"/>
    <dgm:cxn modelId="{97884186-981F-4DE0-A45F-D071FFCABA97}" type="presParOf" srcId="{08BC60DF-03E2-4413-B57C-E50C217FE228}" destId="{0E14FE15-70C6-4339-86BF-542A74403736}" srcOrd="6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7023F8-C9D3-4870-B9F3-6B48ECCE59E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0D1C20-27A4-40A4-83DC-E505D0028546}">
      <dgm:prSet custT="1"/>
      <dgm:spPr/>
      <dgm:t>
        <a:bodyPr/>
        <a:lstStyle/>
        <a:p>
          <a:pPr rtl="0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➢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совместно с ребёнком анализируйте положительные стороны бесконфликтного поведения и общения, проводите беседы; </a:t>
          </a:r>
          <a:br>
            <a:rPr lang="ru-RU" sz="18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➢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оказывайте ребёнку/подростку необходимую поддержку; </a:t>
          </a:r>
          <a:br>
            <a:rPr lang="ru-RU" sz="18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➢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поощряйте ребёнка за успехи, чаще хвалите; </a:t>
          </a:r>
          <a:br>
            <a:rPr lang="ru-RU" sz="18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➢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спокойно относитесь к ребёнку в случае незначительной агрессии; </a:t>
          </a:r>
          <a:br>
            <a:rPr lang="ru-RU" sz="18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➢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акцентируйте внимание на поступках (поведении), а не на личности; </a:t>
          </a:r>
          <a:br>
            <a:rPr lang="ru-RU" sz="18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➢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контролируйте собственные негативные эмоции; </a:t>
          </a:r>
          <a:br>
            <a:rPr lang="ru-RU" sz="18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➢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обсуждайте проступки; </a:t>
          </a:r>
          <a:br>
            <a:rPr lang="ru-RU" sz="18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➢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сохраняйте положительную репутацию ребёнка; </a:t>
          </a:r>
          <a:br>
            <a:rPr lang="ru-RU" sz="1800" dirty="0" smtClean="0">
              <a:latin typeface="Times New Roman" pitchFamily="18" charset="0"/>
              <a:cs typeface="Times New Roman" pitchFamily="18" charset="0"/>
            </a:rPr>
          </a:b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➢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демонстрируйте модели неагрессивного поведения.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4CF3C01-A9A0-4A79-8609-9EEE5EF13FB6}" type="parTrans" cxnId="{9CDA4F70-E0FB-4A0D-A8A7-C5D460BCAE67}">
      <dgm:prSet/>
      <dgm:spPr/>
      <dgm:t>
        <a:bodyPr/>
        <a:lstStyle/>
        <a:p>
          <a:endParaRPr lang="ru-RU"/>
        </a:p>
      </dgm:t>
    </dgm:pt>
    <dgm:pt modelId="{CABFB6BA-A323-4E90-A197-451EE6FD69C9}" type="sibTrans" cxnId="{9CDA4F70-E0FB-4A0D-A8A7-C5D460BCAE67}">
      <dgm:prSet/>
      <dgm:spPr/>
      <dgm:t>
        <a:bodyPr/>
        <a:lstStyle/>
        <a:p>
          <a:endParaRPr lang="ru-RU"/>
        </a:p>
      </dgm:t>
    </dgm:pt>
    <dgm:pt modelId="{613B88B0-3F74-424A-8685-947547572AD0}" type="pres">
      <dgm:prSet presAssocID="{D87023F8-C9D3-4870-B9F3-6B48ECCE59E3}" presName="linear" presStyleCnt="0">
        <dgm:presLayoutVars>
          <dgm:animLvl val="lvl"/>
          <dgm:resizeHandles val="exact"/>
        </dgm:presLayoutVars>
      </dgm:prSet>
      <dgm:spPr/>
    </dgm:pt>
    <dgm:pt modelId="{54F01981-6549-48FD-8D42-939A002A4808}" type="pres">
      <dgm:prSet presAssocID="{A50D1C20-27A4-40A4-83DC-E505D0028546}" presName="parentText" presStyleLbl="node1" presStyleIdx="0" presStyleCnt="1" custLinFactNeighborX="4347" custLinFactNeighborY="-1018">
        <dgm:presLayoutVars>
          <dgm:chMax val="0"/>
          <dgm:bulletEnabled val="1"/>
        </dgm:presLayoutVars>
      </dgm:prSet>
      <dgm:spPr/>
    </dgm:pt>
  </dgm:ptLst>
  <dgm:cxnLst>
    <dgm:cxn modelId="{860AD76D-CCA8-47D8-BA0A-D993D142D151}" type="presOf" srcId="{D87023F8-C9D3-4870-B9F3-6B48ECCE59E3}" destId="{613B88B0-3F74-424A-8685-947547572AD0}" srcOrd="0" destOrd="0" presId="urn:microsoft.com/office/officeart/2005/8/layout/vList2"/>
    <dgm:cxn modelId="{0686ABF3-DD6E-444C-8EBD-6DFC081B46CD}" type="presOf" srcId="{A50D1C20-27A4-40A4-83DC-E505D0028546}" destId="{54F01981-6549-48FD-8D42-939A002A4808}" srcOrd="0" destOrd="0" presId="urn:microsoft.com/office/officeart/2005/8/layout/vList2"/>
    <dgm:cxn modelId="{9CDA4F70-E0FB-4A0D-A8A7-C5D460BCAE67}" srcId="{D87023F8-C9D3-4870-B9F3-6B48ECCE59E3}" destId="{A50D1C20-27A4-40A4-83DC-E505D0028546}" srcOrd="0" destOrd="0" parTransId="{34CF3C01-A9A0-4A79-8609-9EEE5EF13FB6}" sibTransId="{CABFB6BA-A323-4E90-A197-451EE6FD69C9}"/>
    <dgm:cxn modelId="{F16B6BC3-76FC-4FC2-96F4-433FC864A367}" type="presParOf" srcId="{613B88B0-3F74-424A-8685-947547572AD0}" destId="{54F01981-6549-48FD-8D42-939A002A4808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0B8F8-432A-40B1-94EE-9D7B9037BE35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7869C-667E-44E2-BADF-B834AF472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2.xml"/><Relationship Id="rId7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8" y="714348"/>
            <a:ext cx="5786478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abic Typesetting" pitchFamily="66" charset="-78"/>
              </a:rPr>
              <a:t>   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cs typeface="Arabic Typesetting" pitchFamily="66" charset="-78"/>
              </a:rPr>
              <a:t>ДЕСТРУКТИВНОЕ ПОВЕДЕНИЕ</a:t>
            </a:r>
            <a:endParaRPr lang="ru-RU" b="1" dirty="0">
              <a:solidFill>
                <a:srgbClr val="002060"/>
              </a:solidFill>
              <a:latin typeface="Comic Sans MS" pitchFamily="66" charset="0"/>
              <a:cs typeface="Arabic Typesetting" pitchFamily="66" charset="-7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604" y="1428728"/>
            <a:ext cx="3714776" cy="1500198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Деструктивным называют поведение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которое не соответствует нормам и направлено на радикальное неприятие альтернативных точек зрения.</a:t>
            </a: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85860" y="314324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857232" y="3428992"/>
            <a:ext cx="429831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357430" y="3428992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3786182"/>
            <a:ext cx="142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Экстремизм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28868" y="3714744"/>
            <a:ext cx="125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Терроризм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6200000" flipH="1">
            <a:off x="1643050" y="3786182"/>
            <a:ext cx="428630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5728" y="4000496"/>
            <a:ext cx="3143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другие отклонения от нормативного поведения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042" y="4786314"/>
            <a:ext cx="5857893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Обратите внимание на следующие особенности в поведении ребенка или подростка: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" name="Рисунок 40" descr="Picture backgroun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6" y="1571604"/>
            <a:ext cx="228601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Рисунок 41" descr="Picture background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6" y="3214678"/>
            <a:ext cx="228601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" name="Схема 19"/>
          <p:cNvGraphicFramePr/>
          <p:nvPr/>
        </p:nvGraphicFramePr>
        <p:xfrm>
          <a:off x="214290" y="5643570"/>
          <a:ext cx="6357982" cy="3219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285860" y="285720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ОГБУ «УСЗСОН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Осинскому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району»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8" y="-214346"/>
            <a:ext cx="6286544" cy="164304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cs typeface="Cordia New" pitchFamily="34" charset="-34"/>
              </a:rPr>
              <a:t>ПРОФИЛАКТИКА ДЕСТРУКТИВНОГО ПОВЕДЕНИЯ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  <a:cs typeface="Cordia New" pitchFamily="34" charset="-34"/>
            </a:endParaRPr>
          </a:p>
        </p:txBody>
      </p:sp>
      <p:sp>
        <p:nvSpPr>
          <p:cNvPr id="1033" name="AutoShape 9" descr="Picture background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5" name="AutoShape 11" descr="Picture background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0" y="7358082"/>
            <a:ext cx="42148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Детский телефон доверия: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8-800-2000-122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Звонок абсолютно бесплатный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любого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мобильного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стационарного телефона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1043" name="AutoShape 19" descr="Picture background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357166" y="6858016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052" name="AutoShape 28" descr="Picture background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8" name="Рисунок 37" descr="1676520452_catherineasquithgallery-com-p-semya-na-zelenom-fone-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84" y="5072066"/>
            <a:ext cx="4786346" cy="2013956"/>
          </a:xfrm>
          <a:prstGeom prst="rect">
            <a:avLst/>
          </a:prstGeom>
        </p:spPr>
      </p:pic>
      <p:graphicFrame>
        <p:nvGraphicFramePr>
          <p:cNvPr id="13" name="Схема 12"/>
          <p:cNvGraphicFramePr/>
          <p:nvPr/>
        </p:nvGraphicFramePr>
        <p:xfrm>
          <a:off x="285728" y="1000100"/>
          <a:ext cx="6357982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29066" y="7286644"/>
            <a:ext cx="3143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Отделение сопровождения замещающих семей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" name="Рисунок 20" descr="logotip-semy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29198" y="7943842"/>
            <a:ext cx="1428760" cy="1200158"/>
          </a:xfrm>
          <a:prstGeom prst="rect">
            <a:avLst/>
          </a:prstGeom>
        </p:spPr>
      </p:pic>
      <p:pic>
        <p:nvPicPr>
          <p:cNvPr id="22" name="Рисунок 21" descr="HmaHuBe8Jk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71810" y="7929586"/>
            <a:ext cx="1285884" cy="8588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106</Words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ПРОФИЛАКТИКА ДЕСТРУКТИВНОГО ПОВЕДЕНИЯ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19</cp:revision>
  <dcterms:created xsi:type="dcterms:W3CDTF">2024-07-22T04:18:33Z</dcterms:created>
  <dcterms:modified xsi:type="dcterms:W3CDTF">2024-07-25T06:59:13Z</dcterms:modified>
</cp:coreProperties>
</file>